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9" r:id="rId5"/>
    <p:sldId id="266" r:id="rId6"/>
    <p:sldId id="264" r:id="rId7"/>
    <p:sldId id="260" r:id="rId8"/>
    <p:sldId id="270" r:id="rId9"/>
    <p:sldId id="273" r:id="rId10"/>
    <p:sldId id="274" r:id="rId11"/>
    <p:sldId id="267" r:id="rId12"/>
    <p:sldId id="272" r:id="rId13"/>
    <p:sldId id="268" r:id="rId14"/>
    <p:sldId id="262" r:id="rId15"/>
  </p:sldIdLst>
  <p:sldSz cx="9144000" cy="6858000" type="screen4x3"/>
  <p:notesSz cx="6858000" cy="9144000"/>
  <p:embeddedFontLst>
    <p:embeddedFont>
      <p:font typeface="옥션고딕 M" panose="02000000000000000000" pitchFamily="2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나눔바른고딕" panose="020B0603020101020101" pitchFamily="50" charset="-127"/>
      <p:regular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700" autoAdjust="0"/>
  </p:normalViewPr>
  <p:slideViewPr>
    <p:cSldViewPr>
      <p:cViewPr varScale="1">
        <p:scale>
          <a:sx n="73" d="100"/>
          <a:sy n="73" d="100"/>
        </p:scale>
        <p:origin x="147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650311-6A57-48F6-8D73-3411DE0AEE8E}" type="datetimeFigureOut">
              <a:rPr lang="ko-KR" altLang="en-US" smtClean="0"/>
              <a:t>2019-11-28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BC5DE6-2433-4BB4-B645-19498A90B2E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816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상황분석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타겟분석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결론도출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C5DE6-2433-4BB4-B645-19498A90B2E9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5053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상황분석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타겟분석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결론도출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C5DE6-2433-4BB4-B645-19498A90B2E9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5053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7413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403D2B3-9034-43F5-81B8-0DB3DAA9F44C}" type="datetimeFigureOut">
              <a:rPr lang="ko-KR" altLang="en-US" smtClean="0"/>
              <a:t>2019-11-28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C28C4-1E66-48D7-BB35-A15849E98EC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3257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403D2B3-9034-43F5-81B8-0DB3DAA9F44C}" type="datetimeFigureOut">
              <a:rPr lang="ko-KR" altLang="en-US" smtClean="0"/>
              <a:t>2019-11-28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C28C4-1E66-48D7-BB35-A15849E98EC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101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293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403D2B3-9034-43F5-81B8-0DB3DAA9F44C}" type="datetimeFigureOut">
              <a:rPr lang="ko-KR" altLang="en-US" smtClean="0"/>
              <a:t>2019-11-28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C28C4-1E66-48D7-BB35-A15849E98EC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4610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403D2B3-9034-43F5-81B8-0DB3DAA9F44C}" type="datetimeFigureOut">
              <a:rPr lang="ko-KR" altLang="en-US" smtClean="0"/>
              <a:t>2019-11-28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C28C4-1E66-48D7-BB35-A15849E98EC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681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403D2B3-9034-43F5-81B8-0DB3DAA9F44C}" type="datetimeFigureOut">
              <a:rPr lang="ko-KR" altLang="en-US" smtClean="0"/>
              <a:t>2019-11-28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C28C4-1E66-48D7-BB35-A15849E98EC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5166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403D2B3-9034-43F5-81B8-0DB3DAA9F44C}" type="datetimeFigureOut">
              <a:rPr lang="ko-KR" altLang="en-US" smtClean="0"/>
              <a:t>2019-11-28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C28C4-1E66-48D7-BB35-A15849E98EC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3068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403D2B3-9034-43F5-81B8-0DB3DAA9F44C}" type="datetimeFigureOut">
              <a:rPr lang="ko-KR" altLang="en-US" smtClean="0"/>
              <a:t>2019-11-28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C28C4-1E66-48D7-BB35-A15849E98EC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8251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403D2B3-9034-43F5-81B8-0DB3DAA9F44C}" type="datetimeFigureOut">
              <a:rPr lang="ko-KR" altLang="en-US" smtClean="0"/>
              <a:t>2019-11-28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C28C4-1E66-48D7-BB35-A15849E98EC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0607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403D2B3-9034-43F5-81B8-0DB3DAA9F44C}" type="datetimeFigureOut">
              <a:rPr lang="ko-KR" altLang="en-US" smtClean="0"/>
              <a:t>2019-11-28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C28C4-1E66-48D7-BB35-A15849E98EC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60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89000"/>
              </a:schemeClr>
            </a:gs>
            <a:gs pos="52000">
              <a:srgbClr val="6F627B"/>
            </a:gs>
            <a:gs pos="100000">
              <a:schemeClr val="accent2">
                <a:lumMod val="66000"/>
                <a:lumOff val="34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413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triple-k.prgypar4mi.ap-northeast-2.elasticbeanstalk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1127918" y="2276872"/>
            <a:ext cx="6997509" cy="1944217"/>
            <a:chOff x="1469382" y="2132856"/>
            <a:chExt cx="6145750" cy="1944217"/>
          </a:xfrm>
        </p:grpSpPr>
        <p:sp>
          <p:nvSpPr>
            <p:cNvPr id="5" name="TextBox 4"/>
            <p:cNvSpPr txBox="1"/>
            <p:nvPr/>
          </p:nvSpPr>
          <p:spPr>
            <a:xfrm>
              <a:off x="1704384" y="2636912"/>
              <a:ext cx="5579711" cy="1261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pc="-150" dirty="0" smtClean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</a:t>
              </a:r>
              <a:r>
                <a:rPr lang="ko-KR" altLang="en-US" spc="-150" dirty="0" smtClean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대전</a:t>
              </a:r>
              <a:r>
                <a:rPr lang="en-US" altLang="ko-KR" spc="-150" dirty="0" err="1" smtClean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ssafy</a:t>
              </a:r>
              <a:r>
                <a:rPr lang="en-US" altLang="ko-KR" spc="-150" dirty="0" smtClean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#2</a:t>
              </a:r>
              <a:r>
                <a:rPr lang="ko-KR" altLang="en-US" spc="-150" dirty="0" smtClean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</a:t>
              </a:r>
              <a:r>
                <a:rPr lang="en-US" altLang="ko-KR" spc="-150" dirty="0" smtClean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pc="-150" dirty="0" smtClean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</a:t>
              </a:r>
              <a:r>
                <a:rPr lang="en-US" altLang="ko-KR" spc="-150" dirty="0" smtClean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#</a:t>
              </a:r>
              <a:r>
                <a:rPr lang="ko-KR" altLang="en-US" spc="-150" dirty="0" smtClean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김기은   </a:t>
              </a:r>
              <a:r>
                <a:rPr lang="en-US" altLang="ko-KR" spc="-150" dirty="0" smtClean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</a:t>
              </a:r>
              <a:r>
                <a:rPr lang="ko-KR" altLang="en-US" spc="-150" dirty="0" err="1" smtClean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심규현</a:t>
              </a:r>
              <a:r>
                <a:rPr lang="ko-KR" altLang="en-US" spc="-150" dirty="0" smtClean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r>
                <a:rPr lang="en-US" altLang="ko-KR" spc="-150" dirty="0" smtClean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</a:t>
              </a:r>
              <a:r>
                <a:rPr lang="ko-KR" altLang="en-US" spc="-150" dirty="0" err="1" smtClean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이가경</a:t>
              </a:r>
              <a:endParaRPr lang="en-US" altLang="ko-KR" spc="-15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3600" b="1" spc="-200" dirty="0" smtClean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</a:t>
              </a:r>
              <a:r>
                <a:rPr lang="ko-KR" altLang="en-US" sz="3600" b="1" spc="-200" dirty="0" smtClean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당신을 위한 영화를 추천해드립니다</a:t>
              </a:r>
              <a:r>
                <a:rPr lang="en-US" altLang="ko-KR" sz="3600" b="1" spc="-200" dirty="0" smtClean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  <a:p>
              <a:pPr algn="ctr"/>
              <a:r>
                <a:rPr lang="en-US" altLang="ko-KR" sz="20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r>
                <a:rPr lang="en-US" altLang="ko-KR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github.com/KKK-Triple-K/final-project</a:t>
              </a:r>
              <a:endParaRPr lang="en-US" altLang="ko-KR" b="1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69382" y="2138081"/>
              <a:ext cx="654346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0" dirty="0" smtClean="0">
                  <a:solidFill>
                    <a:schemeClr val="bg1"/>
                  </a:solidFill>
                </a:rPr>
                <a:t>[</a:t>
              </a:r>
              <a:endParaRPr lang="ko-KR" altLang="en-US" sz="120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20272" y="2132856"/>
              <a:ext cx="594860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0" dirty="0" smtClean="0">
                  <a:solidFill>
                    <a:schemeClr val="bg1"/>
                  </a:solidFill>
                </a:rPr>
                <a:t>]</a:t>
              </a:r>
              <a:endParaRPr lang="ko-KR" altLang="en-US" sz="120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251520" y="188640"/>
            <a:ext cx="8640960" cy="6480720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63352" y="347514"/>
            <a:ext cx="8217296" cy="6162972"/>
          </a:xfrm>
          <a:prstGeom prst="rect">
            <a:avLst/>
          </a:prstGeom>
          <a:noFill/>
          <a:ln w="3175" cap="sq">
            <a:solidFill>
              <a:schemeClr val="bg1"/>
            </a:solidFill>
            <a:prstDash val="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726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7484" y="767000"/>
            <a:ext cx="8640960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51520" y="230533"/>
            <a:ext cx="81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Ⅲ</a:t>
            </a:r>
            <a:r>
              <a:rPr lang="en-US" altLang="ko-KR" sz="25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5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구현</a:t>
            </a:r>
            <a:endParaRPr lang="en-US" altLang="ko-KR" sz="25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23928" y="1163367"/>
            <a:ext cx="5040560" cy="3958262"/>
            <a:chOff x="428748" y="1013839"/>
            <a:chExt cx="5040560" cy="2619085"/>
          </a:xfrm>
        </p:grpSpPr>
        <p:sp>
          <p:nvSpPr>
            <p:cNvPr id="10" name="TextBox 9"/>
            <p:cNvSpPr txBox="1"/>
            <p:nvPr/>
          </p:nvSpPr>
          <p:spPr>
            <a:xfrm>
              <a:off x="458895" y="1013839"/>
              <a:ext cx="1481496" cy="285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 dirty="0" smtClean="0">
                  <a:solidFill>
                    <a:schemeClr val="accent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목표 서비스</a:t>
              </a:r>
              <a:endParaRPr lang="en-US" altLang="ko-KR" sz="2200" b="1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28748" y="1372429"/>
              <a:ext cx="5040560" cy="2260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6. </a:t>
              </a: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영화 추천 알고리즘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User</a:t>
              </a: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 누른 </a:t>
              </a: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좋아요</a:t>
              </a: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</a:t>
              </a: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와 리뷰의 평점을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종합하여 </a:t>
              </a:r>
              <a:r>
                <a:rPr lang="ko-KR" altLang="en-US" sz="16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영화추천</a:t>
              </a:r>
              <a:endPara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200000"/>
                </a:lnSpc>
              </a:pP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7. </a:t>
              </a: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영화 상세 페이지 </a:t>
              </a:r>
              <a:r>
                <a:rPr lang="en-US" altLang="ko-K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기능</a:t>
              </a:r>
              <a:endPara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영화 상세 정보 표시</a:t>
              </a:r>
              <a:r>
                <a:rPr lang="en-US" altLang="ko-K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댓글 작성 및 </a:t>
              </a:r>
              <a:r>
                <a:rPr lang="en-US" altLang="ko-K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좋아요</a:t>
              </a:r>
              <a:r>
                <a:rPr lang="en-US" altLang="ko-K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 </a:t>
              </a: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기능</a:t>
              </a:r>
              <a:endPara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056467" y="1163366"/>
            <a:ext cx="5040560" cy="4450704"/>
            <a:chOff x="417327" y="1013839"/>
            <a:chExt cx="5040560" cy="2944922"/>
          </a:xfrm>
        </p:grpSpPr>
        <p:sp>
          <p:nvSpPr>
            <p:cNvPr id="15" name="TextBox 14"/>
            <p:cNvSpPr txBox="1"/>
            <p:nvPr/>
          </p:nvSpPr>
          <p:spPr>
            <a:xfrm>
              <a:off x="458895" y="1013839"/>
              <a:ext cx="1790875" cy="285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 dirty="0" smtClean="0">
                  <a:solidFill>
                    <a:schemeClr val="accent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실제 구현 정도</a:t>
              </a:r>
              <a:endParaRPr lang="en-US" altLang="ko-KR" sz="2200" b="1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17327" y="1372429"/>
              <a:ext cx="5040560" cy="258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신규 유저 </a:t>
              </a: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랜덤으로 </a:t>
              </a: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개의 영화 추천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기존 유저 </a:t>
              </a: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가장 최근에 </a:t>
              </a: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좋아요</a:t>
              </a: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 </a:t>
              </a: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누른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	  </a:t>
              </a: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영화의 장르 중에서 </a:t>
              </a: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 영화 추천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200000"/>
                </a:lnSpc>
              </a:pP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구현 목표 기능 달성</a:t>
              </a:r>
              <a:endPara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주요 출연진 표시</a:t>
              </a:r>
              <a:endPara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영화 관련 유튜브 동영상 표시 기능</a:t>
              </a:r>
              <a:endPara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" name="왼쪽/오른쪽 화살표 3"/>
          <p:cNvSpPr/>
          <p:nvPr/>
        </p:nvSpPr>
        <p:spPr>
          <a:xfrm>
            <a:off x="4351808" y="3040869"/>
            <a:ext cx="576064" cy="375866"/>
          </a:xfrm>
          <a:prstGeom prst="left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61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836712"/>
            <a:ext cx="8640960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51520" y="230533"/>
            <a:ext cx="81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Ⅳ</a:t>
            </a:r>
            <a:r>
              <a:rPr lang="en-US" altLang="ko-KR" sz="25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5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과정</a:t>
            </a:r>
            <a:endParaRPr lang="en-US" altLang="ko-KR" sz="25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4075" y="1163367"/>
            <a:ext cx="32127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 정보 및 업무 분담 내역</a:t>
            </a:r>
            <a:endParaRPr lang="en-US" altLang="ko-KR" sz="2200" b="1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963260" y="2387389"/>
            <a:ext cx="8808334" cy="2672266"/>
            <a:chOff x="1103937" y="2492896"/>
            <a:chExt cx="8808334" cy="2672266"/>
          </a:xfrm>
        </p:grpSpPr>
        <p:grpSp>
          <p:nvGrpSpPr>
            <p:cNvPr id="41" name="그룹 40"/>
            <p:cNvGrpSpPr/>
            <p:nvPr/>
          </p:nvGrpSpPr>
          <p:grpSpPr>
            <a:xfrm>
              <a:off x="1103937" y="2492896"/>
              <a:ext cx="8808334" cy="2672266"/>
              <a:chOff x="1084964" y="1753856"/>
              <a:chExt cx="8808334" cy="2672266"/>
            </a:xfrm>
          </p:grpSpPr>
          <p:grpSp>
            <p:nvGrpSpPr>
              <p:cNvPr id="32" name="그룹 31"/>
              <p:cNvGrpSpPr/>
              <p:nvPr/>
            </p:nvGrpSpPr>
            <p:grpSpPr>
              <a:xfrm>
                <a:off x="1084964" y="1753856"/>
                <a:ext cx="7081304" cy="1585339"/>
                <a:chOff x="1084964" y="1920908"/>
                <a:chExt cx="7081304" cy="1585339"/>
              </a:xfrm>
            </p:grpSpPr>
            <p:grpSp>
              <p:nvGrpSpPr>
                <p:cNvPr id="10" name="그룹 9"/>
                <p:cNvGrpSpPr/>
                <p:nvPr/>
              </p:nvGrpSpPr>
              <p:grpSpPr>
                <a:xfrm>
                  <a:off x="2670302" y="1920908"/>
                  <a:ext cx="3910628" cy="1585337"/>
                  <a:chOff x="2890703" y="2006143"/>
                  <a:chExt cx="3108448" cy="1260140"/>
                </a:xfrm>
              </p:grpSpPr>
              <p:sp>
                <p:nvSpPr>
                  <p:cNvPr id="14" name="타원 13"/>
                  <p:cNvSpPr/>
                  <p:nvPr/>
                </p:nvSpPr>
                <p:spPr>
                  <a:xfrm>
                    <a:off x="3814857" y="2006143"/>
                    <a:ext cx="1260140" cy="1260140"/>
                  </a:xfrm>
                  <a:prstGeom prst="ellipse">
                    <a:avLst/>
                  </a:prstGeom>
                  <a:solidFill>
                    <a:schemeClr val="bg1"/>
                  </a:solidFill>
                  <a:ln w="8890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21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옥션고딕 M" panose="02000000000000000000" pitchFamily="2" charset="-127"/>
                        <a:ea typeface="옥션고딕 M" panose="02000000000000000000" pitchFamily="2" charset="-127"/>
                      </a:rPr>
                      <a:t>심 규 현</a:t>
                    </a:r>
                    <a:endParaRPr lang="ko-KR" altLang="en-US" sz="2100" dirty="0">
                      <a:solidFill>
                        <a:schemeClr val="bg1">
                          <a:lumMod val="65000"/>
                        </a:schemeClr>
                      </a:solidFill>
                      <a:latin typeface="옥션고딕 M" panose="02000000000000000000" pitchFamily="2" charset="-127"/>
                      <a:ea typeface="옥션고딕 M" panose="02000000000000000000" pitchFamily="2" charset="-127"/>
                    </a:endParaRPr>
                  </a:p>
                </p:txBody>
              </p:sp>
              <p:cxnSp>
                <p:nvCxnSpPr>
                  <p:cNvPr id="16" name="직선 연결선 15"/>
                  <p:cNvCxnSpPr>
                    <a:stCxn id="29" idx="6"/>
                    <a:endCxn id="14" idx="2"/>
                  </p:cNvCxnSpPr>
                  <p:nvPr/>
                </p:nvCxnSpPr>
                <p:spPr>
                  <a:xfrm>
                    <a:off x="2890703" y="2636213"/>
                    <a:ext cx="924154" cy="0"/>
                  </a:xfrm>
                  <a:prstGeom prst="line">
                    <a:avLst/>
                  </a:prstGeom>
                  <a:ln w="19050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직선 연결선 16"/>
                  <p:cNvCxnSpPr>
                    <a:stCxn id="28" idx="2"/>
                    <a:endCxn id="14" idx="6"/>
                  </p:cNvCxnSpPr>
                  <p:nvPr/>
                </p:nvCxnSpPr>
                <p:spPr>
                  <a:xfrm flipH="1">
                    <a:off x="5074997" y="2636213"/>
                    <a:ext cx="924154" cy="0"/>
                  </a:xfrm>
                  <a:prstGeom prst="line">
                    <a:avLst/>
                  </a:prstGeom>
                  <a:ln w="19050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8" name="타원 27"/>
                <p:cNvSpPr/>
                <p:nvPr/>
              </p:nvSpPr>
              <p:spPr>
                <a:xfrm>
                  <a:off x="6580930" y="1920909"/>
                  <a:ext cx="1585338" cy="1585338"/>
                </a:xfrm>
                <a:prstGeom prst="ellipse">
                  <a:avLst/>
                </a:prstGeom>
                <a:solidFill>
                  <a:schemeClr val="bg1"/>
                </a:solidFill>
                <a:ln w="889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2100" dirty="0" smtClean="0">
                      <a:solidFill>
                        <a:schemeClr val="bg1">
                          <a:lumMod val="65000"/>
                        </a:schemeClr>
                      </a:solidFill>
                      <a:latin typeface="옥션고딕 M" panose="02000000000000000000" pitchFamily="2" charset="-127"/>
                      <a:ea typeface="옥션고딕 M" panose="02000000000000000000" pitchFamily="2" charset="-127"/>
                    </a:rPr>
                    <a:t>이 가 경</a:t>
                  </a:r>
                  <a:endParaRPr lang="ko-KR" altLang="en-US" sz="2100" dirty="0">
                    <a:solidFill>
                      <a:schemeClr val="bg1">
                        <a:lumMod val="65000"/>
                      </a:schemeClr>
                    </a:solidFill>
                    <a:latin typeface="옥션고딕 M" panose="02000000000000000000" pitchFamily="2" charset="-127"/>
                    <a:ea typeface="옥션고딕 M" panose="02000000000000000000" pitchFamily="2" charset="-127"/>
                  </a:endParaRPr>
                </a:p>
              </p:txBody>
            </p:sp>
            <p:sp>
              <p:nvSpPr>
                <p:cNvPr id="29" name="타원 28"/>
                <p:cNvSpPr/>
                <p:nvPr/>
              </p:nvSpPr>
              <p:spPr>
                <a:xfrm>
                  <a:off x="1084964" y="1920909"/>
                  <a:ext cx="1585338" cy="1585338"/>
                </a:xfrm>
                <a:prstGeom prst="ellipse">
                  <a:avLst/>
                </a:prstGeom>
                <a:solidFill>
                  <a:schemeClr val="bg1"/>
                </a:solidFill>
                <a:ln w="889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2100" dirty="0" smtClean="0">
                      <a:solidFill>
                        <a:schemeClr val="bg1">
                          <a:lumMod val="65000"/>
                        </a:schemeClr>
                      </a:solidFill>
                      <a:latin typeface="옥션고딕 M" panose="02000000000000000000" pitchFamily="2" charset="-127"/>
                      <a:ea typeface="옥션고딕 M" panose="02000000000000000000" pitchFamily="2" charset="-127"/>
                    </a:rPr>
                    <a:t>김 기 은</a:t>
                  </a:r>
                  <a:endParaRPr lang="ko-KR" altLang="en-US" sz="2100" dirty="0">
                    <a:solidFill>
                      <a:schemeClr val="bg1">
                        <a:lumMod val="65000"/>
                      </a:schemeClr>
                    </a:solidFill>
                    <a:latin typeface="옥션고딕 M" panose="02000000000000000000" pitchFamily="2" charset="-127"/>
                    <a:ea typeface="옥션고딕 M" panose="02000000000000000000" pitchFamily="2" charset="-127"/>
                  </a:endParaRPr>
                </a:p>
              </p:txBody>
            </p:sp>
          </p:grpSp>
          <p:sp>
            <p:nvSpPr>
              <p:cNvPr id="35" name="TextBox 34"/>
              <p:cNvSpPr txBox="1"/>
              <p:nvPr/>
            </p:nvSpPr>
            <p:spPr>
              <a:xfrm>
                <a:off x="1084964" y="3595125"/>
                <a:ext cx="247892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App-account </a:t>
                </a:r>
                <a:r>
                  <a:rPr lang="ko-KR" altLang="en-US" sz="1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기능 구현</a:t>
                </a:r>
                <a:endParaRPr lang="en-US" altLang="ko-K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Design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580930" y="3595125"/>
                <a:ext cx="331236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API Crawling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Design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3766814" y="3595124"/>
                <a:ext cx="247892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App-Movie </a:t>
                </a:r>
                <a:r>
                  <a:rPr lang="ko-KR" altLang="en-US" sz="1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기능 구현</a:t>
                </a:r>
                <a:endParaRPr lang="en-US" altLang="ko-K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Design</a:t>
                </a: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1572570" y="3496362"/>
              <a:ext cx="648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옥션고딕 M" panose="02000000000000000000" pitchFamily="2" charset="-127"/>
                  <a:ea typeface="옥션고딕 M" panose="02000000000000000000" pitchFamily="2" charset="-127"/>
                </a:rPr>
                <a:t>조장</a:t>
              </a:r>
              <a:endPara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옥션고딕 M" panose="02000000000000000000" pitchFamily="2" charset="-127"/>
                <a:ea typeface="옥션고딕 M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552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836712"/>
            <a:ext cx="8640960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51520" y="230533"/>
            <a:ext cx="81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Ⅳ</a:t>
            </a:r>
            <a:r>
              <a:rPr lang="en-US" altLang="ko-KR" sz="25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5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과정</a:t>
            </a:r>
            <a:endParaRPr lang="en-US" altLang="ko-KR" sz="25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4075" y="1163367"/>
            <a:ext cx="16081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Team work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02" y="1677212"/>
            <a:ext cx="6758556" cy="463210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740352" y="6019880"/>
            <a:ext cx="9137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트렐로</a:t>
            </a:r>
            <a:endParaRPr lang="ko-KR" altLang="en-US" sz="1500" dirty="0">
              <a:solidFill>
                <a:schemeClr val="accent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356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836712"/>
            <a:ext cx="8640960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51520" y="230533"/>
            <a:ext cx="4968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Ⅳ</a:t>
            </a:r>
            <a:r>
              <a:rPr lang="en-US" altLang="ko-KR" sz="25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5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과정</a:t>
            </a:r>
            <a:endParaRPr lang="en-US" altLang="ko-KR" sz="25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4075" y="1163367"/>
            <a:ext cx="1297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일지 </a:t>
            </a:r>
            <a:endParaRPr lang="en-US" altLang="ko-KR" sz="2200" b="1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86" y="2381567"/>
            <a:ext cx="1569829" cy="23338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2375621"/>
            <a:ext cx="1587734" cy="339034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823" y="2369652"/>
            <a:ext cx="1575797" cy="14086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1528" y="2369652"/>
            <a:ext cx="1563858" cy="180858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9294" y="2375621"/>
            <a:ext cx="1563859" cy="140269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971600" y="1950328"/>
            <a:ext cx="1159168" cy="369332"/>
            <a:chOff x="971600" y="1950328"/>
            <a:chExt cx="1159168" cy="369332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971600" y="2276872"/>
              <a:ext cx="1152128" cy="0"/>
            </a:xfrm>
            <a:prstGeom prst="line">
              <a:avLst/>
            </a:prstGeom>
            <a:ln>
              <a:solidFill>
                <a:schemeClr val="tx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143663" y="1950328"/>
              <a:ext cx="987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accent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11/22</a:t>
              </a:r>
              <a:endParaRPr lang="ko-KR" altLang="en-US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2523041" y="1950328"/>
            <a:ext cx="1159168" cy="369332"/>
            <a:chOff x="971600" y="1950328"/>
            <a:chExt cx="1159168" cy="369332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971600" y="2276872"/>
              <a:ext cx="1152128" cy="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1143663" y="1950328"/>
              <a:ext cx="9871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11/25</a:t>
              </a:r>
              <a:endPara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4154296" y="1958841"/>
            <a:ext cx="1159168" cy="369332"/>
            <a:chOff x="971600" y="1950328"/>
            <a:chExt cx="1159168" cy="369332"/>
          </a:xfrm>
        </p:grpSpPr>
        <p:cxnSp>
          <p:nvCxnSpPr>
            <p:cNvPr id="28" name="직선 연결선 27"/>
            <p:cNvCxnSpPr/>
            <p:nvPr/>
          </p:nvCxnSpPr>
          <p:spPr>
            <a:xfrm>
              <a:off x="971600" y="2276872"/>
              <a:ext cx="11521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1143663" y="1950328"/>
              <a:ext cx="9871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11/26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5753873" y="1950328"/>
            <a:ext cx="1159168" cy="369332"/>
            <a:chOff x="971600" y="1950328"/>
            <a:chExt cx="1159168" cy="369332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971600" y="2276872"/>
              <a:ext cx="1152128" cy="0"/>
            </a:xfrm>
            <a:prstGeom prst="line">
              <a:avLst/>
            </a:prstGeom>
            <a:ln>
              <a:solidFill>
                <a:schemeClr val="accent4">
                  <a:lumMod val="40000"/>
                  <a:lumOff val="6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1143663" y="1950328"/>
              <a:ext cx="9871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11/27</a:t>
              </a:r>
              <a:endParaRPr lang="ko-KR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7341505" y="1950328"/>
            <a:ext cx="1159168" cy="369332"/>
            <a:chOff x="971600" y="1950328"/>
            <a:chExt cx="1159168" cy="369332"/>
          </a:xfrm>
        </p:grpSpPr>
        <p:cxnSp>
          <p:nvCxnSpPr>
            <p:cNvPr id="34" name="직선 연결선 33"/>
            <p:cNvCxnSpPr/>
            <p:nvPr/>
          </p:nvCxnSpPr>
          <p:spPr>
            <a:xfrm>
              <a:off x="971600" y="2276872"/>
              <a:ext cx="1152128" cy="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1143663" y="1950328"/>
              <a:ext cx="9871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11/28</a:t>
              </a:r>
              <a:endPara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394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1450586" y="2420888"/>
            <a:ext cx="6145750" cy="1944217"/>
            <a:chOff x="1469382" y="2132856"/>
            <a:chExt cx="6145750" cy="1944217"/>
          </a:xfrm>
        </p:grpSpPr>
        <p:sp>
          <p:nvSpPr>
            <p:cNvPr id="5" name="TextBox 4"/>
            <p:cNvSpPr txBox="1"/>
            <p:nvPr/>
          </p:nvSpPr>
          <p:spPr>
            <a:xfrm>
              <a:off x="2239458" y="2636912"/>
              <a:ext cx="4509568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pc="-150" dirty="0" smtClean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</a:t>
              </a:r>
              <a:r>
                <a:rPr lang="ko-KR" altLang="en-US" spc="-150" dirty="0" smtClean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대전</a:t>
              </a:r>
              <a:r>
                <a:rPr lang="en-US" altLang="ko-KR" spc="-150" dirty="0" err="1" smtClean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ssafy</a:t>
              </a:r>
              <a:r>
                <a:rPr lang="en-US" altLang="ko-KR" spc="-150" dirty="0" smtClean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#</a:t>
              </a:r>
              <a:r>
                <a:rPr lang="en-US" altLang="ko-KR" spc="-150" dirty="0" err="1" smtClean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finalpjt</a:t>
              </a:r>
              <a:r>
                <a:rPr lang="ko-KR" altLang="en-US" spc="-150" dirty="0" smtClean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r>
                <a:rPr lang="en-US" altLang="ko-KR" spc="-150" dirty="0" smtClean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#1</a:t>
              </a:r>
              <a:r>
                <a:rPr lang="ko-KR" altLang="en-US" spc="-150" dirty="0" err="1" smtClean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학기종강</a:t>
              </a:r>
              <a:r>
                <a:rPr lang="ko-KR" altLang="en-US" spc="-150" dirty="0" smtClean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r>
                <a:rPr lang="en-US" altLang="ko-KR" spc="-150" dirty="0" smtClean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</a:t>
              </a:r>
              <a:r>
                <a:rPr lang="ko-KR" altLang="en-US" spc="-150" dirty="0" smtClean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고생하셨습니다</a:t>
              </a:r>
              <a:endParaRPr lang="en-US" altLang="ko-KR" spc="-15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3600" b="1" spc="-200" dirty="0" smtClean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감사합니다</a:t>
              </a:r>
              <a:r>
                <a:rPr lang="en-US" altLang="ko-KR" sz="3600" b="1" spc="-200" dirty="0" smtClean="0"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</a:p>
            <a:p>
              <a:pPr algn="ctr"/>
              <a:r>
                <a:rPr lang="en-US" altLang="ko-KR" sz="20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Thank you for Listening!</a:t>
              </a:r>
              <a:endParaRPr lang="en-US" altLang="ko-KR" b="1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69382" y="2138081"/>
              <a:ext cx="654346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0" dirty="0" smtClean="0">
                  <a:solidFill>
                    <a:schemeClr val="bg1"/>
                  </a:solidFill>
                </a:rPr>
                <a:t>[</a:t>
              </a:r>
              <a:endParaRPr lang="ko-KR" altLang="en-US" sz="120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20272" y="2132856"/>
              <a:ext cx="594860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0" dirty="0" smtClean="0">
                  <a:solidFill>
                    <a:schemeClr val="bg1"/>
                  </a:solidFill>
                </a:rPr>
                <a:t>]</a:t>
              </a:r>
              <a:endParaRPr lang="ko-KR" altLang="en-US" sz="120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251520" y="188640"/>
            <a:ext cx="8640960" cy="6480720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63352" y="347514"/>
            <a:ext cx="8217296" cy="6162972"/>
          </a:xfrm>
          <a:prstGeom prst="rect">
            <a:avLst/>
          </a:prstGeom>
          <a:noFill/>
          <a:ln w="3175" cap="sq">
            <a:solidFill>
              <a:schemeClr val="bg1"/>
            </a:solidFill>
            <a:prstDash val="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533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47664" y="2694399"/>
            <a:ext cx="40324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Ⅰ.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소개</a:t>
            </a:r>
            <a:endParaRPr lang="en-US" altLang="ko-KR" sz="20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0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Ⅱ.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 및 서비스 아키텍처</a:t>
            </a:r>
            <a:endParaRPr lang="en-US" altLang="ko-KR" sz="20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0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Ⅲ.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구현</a:t>
            </a:r>
            <a:endParaRPr lang="en-US" altLang="ko-KR" sz="20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0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Ⅳ.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과정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115616" y="1593666"/>
            <a:ext cx="7041528" cy="646331"/>
            <a:chOff x="1007604" y="1593666"/>
            <a:chExt cx="7041528" cy="646331"/>
          </a:xfrm>
        </p:grpSpPr>
        <p:sp>
          <p:nvSpPr>
            <p:cNvPr id="4" name="TextBox 3"/>
            <p:cNvSpPr txBox="1"/>
            <p:nvPr/>
          </p:nvSpPr>
          <p:spPr>
            <a:xfrm>
              <a:off x="4175956" y="1797325"/>
              <a:ext cx="38731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당신을 위한 영화를 추천해드립니다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07604" y="1593666"/>
              <a:ext cx="30603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3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13" name="직선 연결선 12"/>
          <p:cNvCxnSpPr/>
          <p:nvPr/>
        </p:nvCxnSpPr>
        <p:spPr>
          <a:xfrm>
            <a:off x="971600" y="2276872"/>
            <a:ext cx="705678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251520" y="188640"/>
            <a:ext cx="8640960" cy="6480720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63352" y="347514"/>
            <a:ext cx="8217296" cy="6162972"/>
          </a:xfrm>
          <a:prstGeom prst="rect">
            <a:avLst/>
          </a:prstGeom>
          <a:noFill/>
          <a:ln w="3175" cap="sq">
            <a:solidFill>
              <a:schemeClr val="bg1"/>
            </a:solidFill>
            <a:prstDash val="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366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836712"/>
            <a:ext cx="8640960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554075" y="1163366"/>
            <a:ext cx="5215223" cy="3096530"/>
            <a:chOff x="458895" y="1013839"/>
            <a:chExt cx="5215223" cy="2048899"/>
          </a:xfrm>
        </p:grpSpPr>
        <p:sp>
          <p:nvSpPr>
            <p:cNvPr id="5" name="TextBox 4"/>
            <p:cNvSpPr txBox="1"/>
            <p:nvPr/>
          </p:nvSpPr>
          <p:spPr>
            <a:xfrm>
              <a:off x="458895" y="1013839"/>
              <a:ext cx="2593980" cy="285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 dirty="0" smtClean="0">
                  <a:solidFill>
                    <a:schemeClr val="accent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영화 추천 서비스 구현</a:t>
              </a:r>
              <a:endParaRPr lang="en-US" altLang="ko-KR" sz="2200" b="1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3558" y="1372457"/>
              <a:ext cx="5040560" cy="1690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Tx/>
                <a:buChar char="-"/>
              </a:pP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최소 등록된 영화 레코드 </a:t>
              </a:r>
              <a:r>
                <a:rPr lang="en-US" altLang="ko-K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50</a:t>
              </a: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 이상</a:t>
              </a:r>
              <a:endPara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lnSpc>
                  <a:spcPct val="200000"/>
                </a:lnSpc>
                <a:buFontTx/>
                <a:buChar char="-"/>
              </a:pP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모바일 대응을 한 </a:t>
              </a:r>
              <a:r>
                <a:rPr lang="ko-KR" altLang="en-US" sz="16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반응형</a:t>
              </a: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웹</a:t>
              </a:r>
              <a:endPara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lnSpc>
                  <a:spcPct val="200000"/>
                </a:lnSpc>
                <a:buFontTx/>
                <a:buChar char="-"/>
              </a:pPr>
              <a:r>
                <a:rPr lang="en-US" altLang="ko-KR" sz="16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Github</a:t>
              </a: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통한 소스코드 관리 및 협업</a:t>
              </a:r>
              <a:endPara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lnSpc>
                  <a:spcPct val="200000"/>
                </a:lnSpc>
                <a:buFontTx/>
                <a:buChar char="-"/>
              </a:pP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반드시 </a:t>
              </a:r>
              <a:r>
                <a:rPr lang="en-US" altLang="ko-K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영화 추천</a:t>
              </a:r>
              <a:r>
                <a:rPr lang="en-US" altLang="ko-K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 </a:t>
              </a: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기능 추가</a:t>
              </a:r>
              <a:endPara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lnSpc>
                  <a:spcPct val="200000"/>
                </a:lnSpc>
                <a:buFontTx/>
                <a:buChar char="-"/>
              </a:pP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사용자를 편의를 위한 웹사이트 디자인</a:t>
              </a:r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51520" y="230533"/>
            <a:ext cx="8172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Ⅰ. </a:t>
            </a:r>
            <a:r>
              <a:rPr lang="ko-KR" altLang="en-US" sz="25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소개</a:t>
            </a:r>
            <a:endParaRPr lang="en-US" altLang="ko-KR" sz="25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888" y="4314725"/>
            <a:ext cx="4266650" cy="19924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1157577"/>
            <a:ext cx="3203848" cy="272931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524328" y="3965453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TMDB</a:t>
            </a:r>
            <a:endParaRPr lang="ko-KR" altLang="en-US" sz="1500" dirty="0">
              <a:solidFill>
                <a:schemeClr val="accent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84868" y="5877272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왓챠플레이</a:t>
            </a:r>
            <a:endParaRPr lang="ko-KR" altLang="en-US" sz="1500" dirty="0">
              <a:solidFill>
                <a:schemeClr val="accent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717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836712"/>
            <a:ext cx="8640960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4075" y="1163366"/>
            <a:ext cx="1888769" cy="8456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 기능</a:t>
            </a:r>
            <a:endParaRPr lang="en-US" altLang="ko-KR" sz="2200" b="1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1520" y="230533"/>
            <a:ext cx="8172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Ⅰ. </a:t>
            </a:r>
            <a:r>
              <a:rPr lang="ko-KR" altLang="en-US" sz="25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소개</a:t>
            </a:r>
            <a:endParaRPr lang="en-US" altLang="ko-KR" sz="25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8738" y="1705350"/>
            <a:ext cx="40829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 추천 알고리즘</a:t>
            </a:r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신규 유저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랜덤 추천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유저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장르 기준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11" y="2813400"/>
            <a:ext cx="3534393" cy="30858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690" y="2309290"/>
            <a:ext cx="3620797" cy="345806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280259" y="1696133"/>
            <a:ext cx="3143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detail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관련 영상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75856" y="6050703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왓챠플레이</a:t>
            </a:r>
            <a:endParaRPr lang="ko-KR" altLang="en-US" sz="1500" dirty="0">
              <a:solidFill>
                <a:schemeClr val="accent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58640" y="5823184"/>
            <a:ext cx="18356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카트라이더 </a:t>
            </a:r>
            <a:r>
              <a:rPr lang="en-US" altLang="ko-KR" sz="15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TMI</a:t>
            </a:r>
            <a:endParaRPr lang="ko-KR" altLang="en-US" sz="1500" dirty="0">
              <a:solidFill>
                <a:schemeClr val="accent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67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836712"/>
            <a:ext cx="8640960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51520" y="230533"/>
            <a:ext cx="81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Ⅱ</a:t>
            </a:r>
            <a:r>
              <a:rPr lang="en-US" altLang="ko-KR" sz="25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5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 및 서비스 아키텍처</a:t>
            </a:r>
            <a:endParaRPr lang="en-US" altLang="ko-KR" sz="25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54075" y="1163366"/>
            <a:ext cx="5242061" cy="3588930"/>
            <a:chOff x="458895" y="1013839"/>
            <a:chExt cx="5242061" cy="2374708"/>
          </a:xfrm>
        </p:grpSpPr>
        <p:sp>
          <p:nvSpPr>
            <p:cNvPr id="13" name="TextBox 12"/>
            <p:cNvSpPr txBox="1"/>
            <p:nvPr/>
          </p:nvSpPr>
          <p:spPr>
            <a:xfrm>
              <a:off x="458895" y="1013839"/>
              <a:ext cx="1172116" cy="285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 dirty="0" smtClean="0">
                  <a:solidFill>
                    <a:schemeClr val="accent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개발환경</a:t>
              </a:r>
              <a:endParaRPr lang="en-US" altLang="ko-KR" sz="2200" b="1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60396" y="1372429"/>
              <a:ext cx="5040560" cy="2016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arenR"/>
              </a:pPr>
              <a:r>
                <a:rPr lang="en-US" altLang="ko-K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Python Web Framework </a:t>
              </a: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</a:t>
              </a:r>
              <a:endPara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1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Django 2.2.x &amp; Python 3.7.x</a:t>
              </a:r>
            </a:p>
            <a:p>
              <a:pPr lvl="1">
                <a:lnSpc>
                  <a:spcPct val="150000"/>
                </a:lnSpc>
              </a:pPr>
              <a:endPara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342900" indent="-342900">
                <a:lnSpc>
                  <a:spcPct val="150000"/>
                </a:lnSpc>
                <a:buAutoNum type="arabicParenR"/>
              </a:pP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아키텍처</a:t>
              </a:r>
              <a:endPara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1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Django + </a:t>
              </a:r>
              <a:r>
                <a:rPr lang="en-US" altLang="ko-KR" sz="16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VanilaJS</a:t>
              </a:r>
              <a:endPara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1">
                <a:lnSpc>
                  <a:spcPct val="150000"/>
                </a:lnSpc>
              </a:pPr>
              <a:endPara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342900" indent="-342900">
                <a:lnSpc>
                  <a:spcPct val="150000"/>
                </a:lnSpc>
                <a:buAutoNum type="arabicParenR"/>
              </a:pP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 배포 환경</a:t>
              </a:r>
              <a:endPara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1">
                <a:lnSpc>
                  <a:spcPct val="150000"/>
                </a:lnSpc>
              </a:pP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서버 </a:t>
              </a:r>
              <a:r>
                <a:rPr lang="en-US" altLang="ko-K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AWS / DB : SQLite</a:t>
              </a:r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772" y="1416523"/>
            <a:ext cx="2459198" cy="115212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298" y="4526373"/>
            <a:ext cx="2164143" cy="133753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208" y="2879973"/>
            <a:ext cx="260032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5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836712"/>
            <a:ext cx="8640960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51520" y="230533"/>
            <a:ext cx="81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Ⅱ</a:t>
            </a:r>
            <a:r>
              <a:rPr lang="en-US" altLang="ko-KR" sz="25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5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 및 서비스 아키텍처</a:t>
            </a:r>
            <a:endParaRPr lang="en-US" altLang="ko-KR" sz="25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4075" y="1163367"/>
            <a:ext cx="1975221" cy="430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아키텍처</a:t>
            </a:r>
            <a:endParaRPr lang="en-US" altLang="ko-KR" sz="2200" b="1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490573" y="1625536"/>
            <a:ext cx="3896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ERD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61" y="2019242"/>
            <a:ext cx="6733678" cy="418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5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836712"/>
            <a:ext cx="8640960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51520" y="230533"/>
            <a:ext cx="81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Ⅲ</a:t>
            </a:r>
            <a:r>
              <a:rPr lang="en-US" altLang="ko-KR" sz="25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5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구현</a:t>
            </a:r>
            <a:endParaRPr lang="en-US" altLang="ko-KR" sz="25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553413" y="1941052"/>
            <a:ext cx="7277247" cy="3877506"/>
            <a:chOff x="2434620" y="1529876"/>
            <a:chExt cx="4065755" cy="3181620"/>
          </a:xfrm>
        </p:grpSpPr>
        <p:sp>
          <p:nvSpPr>
            <p:cNvPr id="54" name="TextBox 53"/>
            <p:cNvSpPr txBox="1"/>
            <p:nvPr/>
          </p:nvSpPr>
          <p:spPr>
            <a:xfrm>
              <a:off x="2434620" y="1529876"/>
              <a:ext cx="3821892" cy="277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페이지 </a:t>
              </a:r>
              <a:r>
                <a:rPr lang="en-US" altLang="ko-KR" sz="16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URL : triple-k.prgypar4mi.ap-northeast-2.elasticbeanstalk.com</a:t>
              </a:r>
              <a:endPara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080787" y="1956896"/>
              <a:ext cx="861133" cy="27546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300" dirty="0" smtClean="0">
                  <a:solidFill>
                    <a:schemeClr val="accent1">
                      <a:lumMod val="75000"/>
                    </a:schemeClr>
                  </a:solidFill>
                </a:rPr>
                <a:t>[</a:t>
              </a:r>
              <a:endParaRPr lang="ko-KR" altLang="en-US" sz="173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166056" y="1961544"/>
              <a:ext cx="1334319" cy="1697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300" dirty="0" smtClean="0">
                  <a:solidFill>
                    <a:schemeClr val="accent1">
                      <a:lumMod val="75000"/>
                    </a:schemeClr>
                  </a:solidFill>
                </a:rPr>
                <a:t>  ]</a:t>
              </a:r>
              <a:endParaRPr lang="ko-KR" altLang="en-US" sz="173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pic>
        <p:nvPicPr>
          <p:cNvPr id="3" name="그림 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520067"/>
            <a:ext cx="2879886" cy="2879886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554075" y="1163367"/>
            <a:ext cx="17908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 페이지 구현</a:t>
            </a:r>
            <a:endParaRPr lang="en-US" altLang="ko-KR" sz="2200" b="1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051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7484" y="767000"/>
            <a:ext cx="8640960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51520" y="230533"/>
            <a:ext cx="81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Ⅲ</a:t>
            </a:r>
            <a:r>
              <a:rPr lang="en-US" altLang="ko-KR" sz="25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5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구현</a:t>
            </a:r>
            <a:endParaRPr lang="en-US" altLang="ko-KR" sz="25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23928" y="1163366"/>
            <a:ext cx="5040560" cy="5004702"/>
            <a:chOff x="428748" y="1013839"/>
            <a:chExt cx="5040560" cy="3311490"/>
          </a:xfrm>
        </p:grpSpPr>
        <p:sp>
          <p:nvSpPr>
            <p:cNvPr id="10" name="TextBox 9"/>
            <p:cNvSpPr txBox="1"/>
            <p:nvPr/>
          </p:nvSpPr>
          <p:spPr>
            <a:xfrm>
              <a:off x="458895" y="1013839"/>
              <a:ext cx="1481496" cy="285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 dirty="0" smtClean="0">
                  <a:solidFill>
                    <a:schemeClr val="accent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목표 서비스</a:t>
              </a:r>
              <a:endParaRPr lang="en-US" altLang="ko-KR" sz="2200" b="1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28748" y="1372429"/>
              <a:ext cx="5040560" cy="2952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로그인 </a:t>
              </a:r>
              <a:r>
                <a:rPr lang="en-US" altLang="ko-K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회원가입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Social login 3</a:t>
              </a: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가지 </a:t>
              </a:r>
              <a:r>
                <a:rPr lang="en-US" altLang="ko-K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en-US" altLang="ko-KR" sz="16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Kakao</a:t>
              </a:r>
              <a:r>
                <a:rPr lang="en-US" altLang="ko-K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en-US" altLang="ko-KR" sz="16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Naver</a:t>
              </a:r>
              <a:r>
                <a:rPr lang="en-US" altLang="ko-K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Google)</a:t>
              </a:r>
            </a:p>
            <a:p>
              <a:pPr>
                <a:lnSpc>
                  <a:spcPct val="200000"/>
                </a:lnSpc>
              </a:pPr>
              <a:endPara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회원 정보 페이지 </a:t>
              </a:r>
              <a:r>
                <a:rPr lang="en-US" altLang="ko-K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기능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기본 회원정보</a:t>
              </a: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+</a:t>
              </a:r>
              <a:r>
                <a:rPr lang="en-US" altLang="ko-K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비번 변경</a:t>
              </a:r>
              <a:r>
                <a:rPr lang="en-US" altLang="ko-K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프로필 사진 수정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200000"/>
                </a:lnSpc>
              </a:pPr>
              <a:endPara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유저 목록 페이지</a:t>
              </a:r>
              <a:endPara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유저들의 영향력</a:t>
              </a:r>
              <a:r>
                <a:rPr lang="en-US" altLang="ko-K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댓글 수</a:t>
              </a:r>
              <a:r>
                <a:rPr lang="en-US" altLang="ko-K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6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팔로워</a:t>
              </a: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수</a:t>
              </a:r>
              <a:r>
                <a:rPr lang="en-US" altLang="ko-K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</a:t>
              </a: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등에 따른</a:t>
              </a:r>
              <a:endPara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계급별 유저 나열 및 추천 유저 표시</a:t>
              </a:r>
              <a:endPara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056467" y="1163366"/>
            <a:ext cx="5040560" cy="4389150"/>
            <a:chOff x="417327" y="1013839"/>
            <a:chExt cx="5040560" cy="2904194"/>
          </a:xfrm>
        </p:grpSpPr>
        <p:sp>
          <p:nvSpPr>
            <p:cNvPr id="15" name="TextBox 14"/>
            <p:cNvSpPr txBox="1"/>
            <p:nvPr/>
          </p:nvSpPr>
          <p:spPr>
            <a:xfrm>
              <a:off x="458895" y="1013839"/>
              <a:ext cx="1790875" cy="285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 dirty="0" smtClean="0">
                  <a:solidFill>
                    <a:schemeClr val="accent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실제 구현 정도</a:t>
              </a:r>
              <a:endParaRPr lang="en-US" altLang="ko-KR" sz="2200" b="1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17327" y="1372429"/>
              <a:ext cx="5040560" cy="2545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기본 로그인 </a:t>
              </a:r>
              <a:r>
                <a:rPr lang="en-US" altLang="ko-K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회원가입 </a:t>
              </a:r>
              <a:r>
                <a:rPr lang="en-US" altLang="ko-K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 </a:t>
              </a:r>
              <a:r>
                <a:rPr lang="en-US" altLang="ko-KR" sz="16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Kakao</a:t>
              </a:r>
              <a:r>
                <a:rPr lang="en-US" altLang="ko-K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en-US" altLang="ko-KR" sz="16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Naver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200000"/>
                </a:lnSpc>
              </a:pPr>
              <a:endPara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200000"/>
                </a:lnSpc>
              </a:pP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프로필 수진을 제외한 모든 기능 구현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200000"/>
                </a:lnSpc>
              </a:pPr>
              <a:endPara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200000"/>
                </a:lnSpc>
              </a:pP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단순 유저 목록 나열</a:t>
              </a:r>
              <a:endPara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" name="왼쪽/오른쪽 화살표 3"/>
          <p:cNvSpPr/>
          <p:nvPr/>
        </p:nvSpPr>
        <p:spPr>
          <a:xfrm>
            <a:off x="4351808" y="3040869"/>
            <a:ext cx="576064" cy="375866"/>
          </a:xfrm>
          <a:prstGeom prst="left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81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7484" y="767000"/>
            <a:ext cx="8640960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51520" y="230533"/>
            <a:ext cx="81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Ⅲ</a:t>
            </a:r>
            <a:r>
              <a:rPr lang="en-US" altLang="ko-KR" sz="25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5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구현</a:t>
            </a:r>
            <a:endParaRPr lang="en-US" altLang="ko-KR" sz="25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23928" y="1163366"/>
            <a:ext cx="5040560" cy="3927484"/>
            <a:chOff x="428748" y="1013839"/>
            <a:chExt cx="5040560" cy="2598721"/>
          </a:xfrm>
        </p:grpSpPr>
        <p:sp>
          <p:nvSpPr>
            <p:cNvPr id="10" name="TextBox 9"/>
            <p:cNvSpPr txBox="1"/>
            <p:nvPr/>
          </p:nvSpPr>
          <p:spPr>
            <a:xfrm>
              <a:off x="458895" y="1013839"/>
              <a:ext cx="1481496" cy="285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 dirty="0" smtClean="0">
                  <a:solidFill>
                    <a:schemeClr val="accent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목표 서비스</a:t>
              </a:r>
              <a:endParaRPr lang="en-US" altLang="ko-KR" sz="2200" b="1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28748" y="1372429"/>
              <a:ext cx="5040560" cy="224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en-US" altLang="ko-K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유저 상세 페이지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6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영화별</a:t>
              </a: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댓글 </a:t>
              </a:r>
              <a:r>
                <a:rPr lang="en-US" altLang="ko-K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&amp; </a:t>
              </a: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평점 표시</a:t>
              </a:r>
              <a:r>
                <a:rPr lang="en-US" altLang="ko-K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‘</a:t>
              </a: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좋아요</a:t>
              </a:r>
              <a:r>
                <a:rPr lang="en-US" altLang="ko-K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</a:t>
              </a: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한 영화 표시</a:t>
              </a:r>
              <a:endPara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6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팔로워</a:t>
              </a: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sz="16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팔로잉</a:t>
              </a: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정보와 해당 유저 리스트 보기</a:t>
              </a:r>
              <a:endPara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200000"/>
                </a:lnSpc>
              </a:pPr>
              <a:endPara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5. </a:t>
              </a: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영화 리스트 페이지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장르별 영화 표시</a:t>
              </a:r>
              <a:endPara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056467" y="1163366"/>
            <a:ext cx="5040560" cy="3835152"/>
            <a:chOff x="417327" y="1013839"/>
            <a:chExt cx="5040560" cy="2537627"/>
          </a:xfrm>
        </p:grpSpPr>
        <p:sp>
          <p:nvSpPr>
            <p:cNvPr id="15" name="TextBox 14"/>
            <p:cNvSpPr txBox="1"/>
            <p:nvPr/>
          </p:nvSpPr>
          <p:spPr>
            <a:xfrm>
              <a:off x="458895" y="1013839"/>
              <a:ext cx="1790875" cy="285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 dirty="0" smtClean="0">
                  <a:solidFill>
                    <a:schemeClr val="accent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실제 구현 정도</a:t>
              </a:r>
              <a:endParaRPr lang="en-US" altLang="ko-KR" sz="2200" b="1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17327" y="1372429"/>
              <a:ext cx="5040560" cy="2179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6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영화별</a:t>
              </a: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댓글</a:t>
              </a:r>
              <a:r>
                <a:rPr lang="en-US" altLang="ko-K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평점 및 </a:t>
              </a:r>
              <a:r>
                <a:rPr lang="en-US" altLang="ko-K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좋아요</a:t>
              </a:r>
              <a:r>
                <a:rPr lang="en-US" altLang="ko-K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＇</a:t>
              </a: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 영화 표시</a:t>
              </a:r>
              <a:endPara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200000"/>
                </a:lnSpc>
              </a:pP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200000"/>
                </a:lnSpc>
              </a:pPr>
              <a:endPara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200000"/>
                </a:lnSpc>
              </a:pP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장르 구별 없이 모든 영화 표시</a:t>
              </a:r>
              <a:endPara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" name="왼쪽/오른쪽 화살표 3"/>
          <p:cNvSpPr/>
          <p:nvPr/>
        </p:nvSpPr>
        <p:spPr>
          <a:xfrm>
            <a:off x="4351808" y="3040869"/>
            <a:ext cx="576064" cy="375866"/>
          </a:xfrm>
          <a:prstGeom prst="left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2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</TotalTime>
  <Words>462</Words>
  <Application>Microsoft Office PowerPoint</Application>
  <PresentationFormat>화면 슬라이드 쇼(4:3)</PresentationFormat>
  <Paragraphs>131</Paragraphs>
  <Slides>14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옥션고딕 M</vt:lpstr>
      <vt:lpstr>맑은 고딕</vt:lpstr>
      <vt:lpstr>나눔바른고딕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AV REAM</dc:creator>
  <cp:lastModifiedBy>심슨</cp:lastModifiedBy>
  <cp:revision>45</cp:revision>
  <dcterms:created xsi:type="dcterms:W3CDTF">2014-10-27T08:49:28Z</dcterms:created>
  <dcterms:modified xsi:type="dcterms:W3CDTF">2019-11-28T07:51:47Z</dcterms:modified>
</cp:coreProperties>
</file>